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184" y="-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43AE59-F26F-595C-4BC4-CC28191DBF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51B2CCC-1AC7-08EE-1B13-0DDB643AD7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278FAE9-1E0E-CD7C-E1D1-44653B674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3EC4-9BBF-4D7F-AFD0-57BBEBF440AD}" type="datetimeFigureOut">
              <a:rPr lang="fr-FR" smtClean="0"/>
              <a:t>22/10/2025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84BA715-6285-4180-0013-D3CB885E1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C8D3077-D0C8-1930-7BFD-557E198E2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2157F-573F-48FB-AD6E-C2B46363E9C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62876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25E0F28-B9FD-F630-3B55-826714A42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9C531D96-7061-5E9E-08B9-41F9554C7B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A2D734E-9367-741E-BD5B-F71AE21E7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3EC4-9BBF-4D7F-AFD0-57BBEBF440AD}" type="datetimeFigureOut">
              <a:rPr lang="fr-FR" smtClean="0"/>
              <a:t>22/10/2025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3ED9D9C-5696-5D11-83E1-E94C43BD28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AB18AE0-F797-E9A3-BCA0-2D44D4F47C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2157F-573F-48FB-AD6E-C2B46363E9C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323562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683D22B5-6C94-5FD8-C18C-28C90EC5FC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8E1BDB8-9A08-B055-7ED8-1FCCD776FC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6302ADA-6F5B-821D-8044-94A01C781C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3EC4-9BBF-4D7F-AFD0-57BBEBF440AD}" type="datetimeFigureOut">
              <a:rPr lang="fr-FR" smtClean="0"/>
              <a:t>22/10/2025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7C1CBE6-3537-6959-CB58-470275378A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D876E7F-3673-C2F3-BB4C-1A3AC71EB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2157F-573F-48FB-AD6E-C2B46363E9C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169692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403DB98-6631-C2DC-D023-B09DD89F5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19283A3-C2FA-68C4-9EAF-FF17B41AE3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2242753-1D55-F720-2A67-285487DFB6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3EC4-9BBF-4D7F-AFD0-57BBEBF440AD}" type="datetimeFigureOut">
              <a:rPr lang="fr-FR" smtClean="0"/>
              <a:t>22/10/2025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1485743-2435-B65F-4B0F-DA470B141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E5B442D-4D09-F61D-E942-7F5DD6C0E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2157F-573F-48FB-AD6E-C2B46363E9C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14775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3FEA93D-4297-66A4-7727-6A54E7FD39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5672705-E1A3-2317-59C1-AAE6F3C999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74109C2-5739-9D6F-C099-C91A6250C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3EC4-9BBF-4D7F-AFD0-57BBEBF440AD}" type="datetimeFigureOut">
              <a:rPr lang="fr-FR" smtClean="0"/>
              <a:t>22/10/2025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B7975E0-7A80-B5D4-A647-57BF2C254B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2309ADC-EB39-6F29-7557-1B62D8B25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2157F-573F-48FB-AD6E-C2B46363E9C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192447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4C12D10-BAA2-5FF9-4E10-4C5070997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A115EA4-A7F4-9928-7762-5E4F29AF52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DD15475-0AE3-0279-613F-1C37AE9BB3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E4302F3-D2CC-6B79-97A2-811B38A6DF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3EC4-9BBF-4D7F-AFD0-57BBEBF440AD}" type="datetimeFigureOut">
              <a:rPr lang="fr-FR" smtClean="0"/>
              <a:t>22/10/2025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BCF6283-3188-0BE0-4EC0-FC2F2D9DE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CDACBC4-6808-E514-23F0-C55C2111C9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2157F-573F-48FB-AD6E-C2B46363E9C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563129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0B0C558-0F21-7CB0-B1B0-4F6061DC3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AEA322D-D947-3447-91AA-E0D4B153B2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3930A4A0-6BCE-016F-DACA-851E4E1005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A3416C8A-02A3-5648-EE2C-020EB97A50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3E184583-17A2-D6CA-4FF0-8C127F90CA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54EA7860-B676-3218-FF54-7A98A91A9E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3EC4-9BBF-4D7F-AFD0-57BBEBF440AD}" type="datetimeFigureOut">
              <a:rPr lang="fr-FR" smtClean="0"/>
              <a:t>22/10/2025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F839689B-F9A2-8D1D-046D-C30AB9D92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24AFB913-7E61-2CD2-6DF1-B6D31F372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2157F-573F-48FB-AD6E-C2B46363E9C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23686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5E10AD3-7B55-7F42-0F5D-7E7965505B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09A5F2A9-F87E-9F2B-C260-7CD74F39F4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3EC4-9BBF-4D7F-AFD0-57BBEBF440AD}" type="datetimeFigureOut">
              <a:rPr lang="fr-FR" smtClean="0"/>
              <a:t>22/10/2025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58258C9B-1FBE-EAC7-50BB-9DE9FDFD3F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91B4952F-F5CA-4A7E-EB89-1E0EB7D81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2157F-573F-48FB-AD6E-C2B46363E9C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660776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436B2F0B-8BE3-7ECF-EB7A-C56E44CEE4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3EC4-9BBF-4D7F-AFD0-57BBEBF440AD}" type="datetimeFigureOut">
              <a:rPr lang="fr-FR" smtClean="0"/>
              <a:t>22/10/2025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0A4C1306-316B-FEB2-1CFE-C2BD2485F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EDC9F12-D499-1B14-0571-41DEB191E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2157F-573F-48FB-AD6E-C2B46363E9C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908016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D8203E5-C105-3CC9-41B2-E8C72DDA9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1E50448-499B-AD90-D75B-7D2E42E19A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07C30E5-B5E4-E9C7-E1F5-44777B332A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FC0EA5F-D4F4-9FDE-B7AE-F041A138D2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3EC4-9BBF-4D7F-AFD0-57BBEBF440AD}" type="datetimeFigureOut">
              <a:rPr lang="fr-FR" smtClean="0"/>
              <a:t>22/10/2025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90080F5-2D0A-3359-0086-546B7B10D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0558AE1-88F1-43C1-66BB-B510B1BDD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2157F-573F-48FB-AD6E-C2B46363E9C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886304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672D4F0-0B8B-8E5C-9CB2-ACE3470A2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7946EEBC-33CF-8DF9-C273-32A119E9F8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8641258-6804-F6F9-0949-730BB16ADA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817ABF8-8A06-6DC8-8061-B617F8F38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3EC4-9BBF-4D7F-AFD0-57BBEBF440AD}" type="datetimeFigureOut">
              <a:rPr lang="fr-FR" smtClean="0"/>
              <a:t>22/10/2025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9B43108-13D2-A5FB-D5C6-BF3DCF04C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460376B-1871-AA2A-998E-F4BCE9F96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2157F-573F-48FB-AD6E-C2B46363E9C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782492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87B0CA7B-006D-1893-723E-A6EE099BFF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A99A34D-8066-99BE-6F89-CAE33E7532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EA75A41-23C3-CD22-41E0-D96A33465F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AD13EC4-9BBF-4D7F-AFD0-57BBEBF440AD}" type="datetimeFigureOut">
              <a:rPr lang="fr-FR" smtClean="0"/>
              <a:t>22/10/2025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67982E5-0370-7B7C-3F4D-9D7D4E550B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38956BE-A8A4-881C-B352-09EA1292E9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A02157F-573F-48FB-AD6E-C2B46363E9C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602237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rapèze 10">
            <a:extLst>
              <a:ext uri="{FF2B5EF4-FFF2-40B4-BE49-F238E27FC236}">
                <a16:creationId xmlns:a16="http://schemas.microsoft.com/office/drawing/2014/main" id="{D6790610-DEE5-7D45-59C7-11E723FB9F8D}"/>
              </a:ext>
            </a:extLst>
          </p:cNvPr>
          <p:cNvSpPr/>
          <p:nvPr/>
        </p:nvSpPr>
        <p:spPr>
          <a:xfrm rot="5400000">
            <a:off x="726481" y="-774514"/>
            <a:ext cx="6858002" cy="8407029"/>
          </a:xfrm>
          <a:prstGeom prst="trapezoid">
            <a:avLst>
              <a:gd name="adj" fmla="val 35651"/>
            </a:avLst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3" name="Trapèze 12">
            <a:extLst>
              <a:ext uri="{FF2B5EF4-FFF2-40B4-BE49-F238E27FC236}">
                <a16:creationId xmlns:a16="http://schemas.microsoft.com/office/drawing/2014/main" id="{98316541-15B6-13D8-2482-C73C98E3EA2B}"/>
              </a:ext>
            </a:extLst>
          </p:cNvPr>
          <p:cNvSpPr/>
          <p:nvPr/>
        </p:nvSpPr>
        <p:spPr>
          <a:xfrm rot="16200000">
            <a:off x="8973627" y="-614633"/>
            <a:ext cx="6858002" cy="8087264"/>
          </a:xfrm>
          <a:prstGeom prst="trapezoid">
            <a:avLst>
              <a:gd name="adj" fmla="val 35627"/>
            </a:avLst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BBE00D0D-431B-04AA-D05A-4947BC0AE5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2433" y="1931553"/>
            <a:ext cx="1453122" cy="1453122"/>
          </a:xfrm>
          <a:prstGeom prst="rect">
            <a:avLst/>
          </a:prstGeom>
        </p:spPr>
      </p:pic>
      <p:pic>
        <p:nvPicPr>
          <p:cNvPr id="21" name="Image 20" descr="Une image contenant noir, obscurité&#10;&#10;Le contenu généré par l’IA peut être incorrect.">
            <a:extLst>
              <a:ext uri="{FF2B5EF4-FFF2-40B4-BE49-F238E27FC236}">
                <a16:creationId xmlns:a16="http://schemas.microsoft.com/office/drawing/2014/main" id="{8D880A19-AE1E-EABC-45BC-EBE5B43F33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2433" y="3017447"/>
            <a:ext cx="1453122" cy="1453122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799EDB3A-7448-66A2-1424-C455F3F179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212708" y="5522492"/>
            <a:ext cx="811465" cy="811465"/>
          </a:xfrm>
          <a:prstGeom prst="rect">
            <a:avLst/>
          </a:prstGeom>
        </p:spPr>
      </p:pic>
      <p:pic>
        <p:nvPicPr>
          <p:cNvPr id="24" name="Image 23">
            <a:extLst>
              <a:ext uri="{FF2B5EF4-FFF2-40B4-BE49-F238E27FC236}">
                <a16:creationId xmlns:a16="http://schemas.microsoft.com/office/drawing/2014/main" id="{831D8453-DB71-C23D-85B2-A87FB1EA86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008617" y="4384213"/>
            <a:ext cx="581151" cy="581151"/>
          </a:xfrm>
          <a:prstGeom prst="rect">
            <a:avLst/>
          </a:prstGeom>
        </p:spPr>
      </p:pic>
      <p:pic>
        <p:nvPicPr>
          <p:cNvPr id="25" name="Image 24">
            <a:extLst>
              <a:ext uri="{FF2B5EF4-FFF2-40B4-BE49-F238E27FC236}">
                <a16:creationId xmlns:a16="http://schemas.microsoft.com/office/drawing/2014/main" id="{BF728886-F165-DCA2-4102-8C96C0B257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937317" y="5083650"/>
            <a:ext cx="1026183" cy="1026183"/>
          </a:xfrm>
          <a:prstGeom prst="rect">
            <a:avLst/>
          </a:prstGeom>
        </p:spPr>
      </p:pic>
      <p:pic>
        <p:nvPicPr>
          <p:cNvPr id="26" name="Image 25">
            <a:extLst>
              <a:ext uri="{FF2B5EF4-FFF2-40B4-BE49-F238E27FC236}">
                <a16:creationId xmlns:a16="http://schemas.microsoft.com/office/drawing/2014/main" id="{DA14C6DD-B9BF-BC98-6F15-0251B49A59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238990" y="4635516"/>
            <a:ext cx="705304" cy="705304"/>
          </a:xfrm>
          <a:prstGeom prst="rect">
            <a:avLst/>
          </a:prstGeom>
        </p:spPr>
      </p:pic>
      <p:sp>
        <p:nvSpPr>
          <p:cNvPr id="28" name="Rectangle : coins arrondis 27">
            <a:extLst>
              <a:ext uri="{FF2B5EF4-FFF2-40B4-BE49-F238E27FC236}">
                <a16:creationId xmlns:a16="http://schemas.microsoft.com/office/drawing/2014/main" id="{7FA18C8D-F785-2B5B-F264-DFE113A86007}"/>
              </a:ext>
            </a:extLst>
          </p:cNvPr>
          <p:cNvSpPr/>
          <p:nvPr/>
        </p:nvSpPr>
        <p:spPr>
          <a:xfrm>
            <a:off x="4748747" y="5340820"/>
            <a:ext cx="7361047" cy="149354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grpSp>
        <p:nvGrpSpPr>
          <p:cNvPr id="52" name="Groupe 51">
            <a:extLst>
              <a:ext uri="{FF2B5EF4-FFF2-40B4-BE49-F238E27FC236}">
                <a16:creationId xmlns:a16="http://schemas.microsoft.com/office/drawing/2014/main" id="{320FB0E8-1741-577A-11EC-44B735A34BBD}"/>
              </a:ext>
            </a:extLst>
          </p:cNvPr>
          <p:cNvGrpSpPr/>
          <p:nvPr/>
        </p:nvGrpSpPr>
        <p:grpSpPr>
          <a:xfrm rot="917509">
            <a:off x="3097725" y="5012925"/>
            <a:ext cx="912283" cy="666926"/>
            <a:chOff x="5580707" y="3041939"/>
            <a:chExt cx="1030767" cy="1005757"/>
          </a:xfrm>
        </p:grpSpPr>
        <p:sp>
          <p:nvSpPr>
            <p:cNvPr id="50" name="Éclair 49">
              <a:extLst>
                <a:ext uri="{FF2B5EF4-FFF2-40B4-BE49-F238E27FC236}">
                  <a16:creationId xmlns:a16="http://schemas.microsoft.com/office/drawing/2014/main" id="{EE3ED84E-E024-61F3-1B85-B7E48D533434}"/>
                </a:ext>
              </a:extLst>
            </p:cNvPr>
            <p:cNvSpPr/>
            <p:nvPr/>
          </p:nvSpPr>
          <p:spPr>
            <a:xfrm rot="4498388">
              <a:off x="5761766" y="2877704"/>
              <a:ext cx="685474" cy="1013943"/>
            </a:xfrm>
            <a:prstGeom prst="lightningBol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1" name="Triangle isocèle 50">
              <a:extLst>
                <a:ext uri="{FF2B5EF4-FFF2-40B4-BE49-F238E27FC236}">
                  <a16:creationId xmlns:a16="http://schemas.microsoft.com/office/drawing/2014/main" id="{9677595B-94C8-7466-DBE9-6DFB8637CBB0}"/>
                </a:ext>
              </a:extLst>
            </p:cNvPr>
            <p:cNvSpPr/>
            <p:nvPr/>
          </p:nvSpPr>
          <p:spPr>
            <a:xfrm rot="13162928">
              <a:off x="5580707" y="3580552"/>
              <a:ext cx="270843" cy="467144"/>
            </a:xfrm>
            <a:prstGeom prst="triangl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pic>
        <p:nvPicPr>
          <p:cNvPr id="60" name="Image 59" descr="Une image contenant Graphique, Police, graphism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4D7C6EAC-E16A-AE50-1135-625A3CC2A54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2523" y="2304632"/>
            <a:ext cx="907925" cy="907925"/>
          </a:xfrm>
          <a:prstGeom prst="rect">
            <a:avLst/>
          </a:prstGeom>
        </p:spPr>
      </p:pic>
      <p:pic>
        <p:nvPicPr>
          <p:cNvPr id="62" name="Image 61" descr="Une image contenant Graphique, Police, graphism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825A01BB-CC82-475E-46F2-AB823ED4656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0553" y="1334623"/>
            <a:ext cx="1123498" cy="1123498"/>
          </a:xfrm>
          <a:prstGeom prst="rect">
            <a:avLst/>
          </a:prstGeom>
        </p:spPr>
      </p:pic>
      <p:pic>
        <p:nvPicPr>
          <p:cNvPr id="64" name="Image 63" descr="Une image contenant Graphique, Police, graphism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95639B3C-BE7E-BE3F-9ABA-66D30DB4256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2130" y="1860196"/>
            <a:ext cx="1123498" cy="1123498"/>
          </a:xfrm>
          <a:prstGeom prst="rect">
            <a:avLst/>
          </a:prstGeom>
        </p:spPr>
      </p:pic>
      <p:pic>
        <p:nvPicPr>
          <p:cNvPr id="65" name="Image 64" descr="Une image contenant Graphique, Police, graphism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978E7779-33F1-6705-6091-4BC57A0309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5783" y="2987674"/>
            <a:ext cx="1123498" cy="1123498"/>
          </a:xfrm>
          <a:prstGeom prst="rect">
            <a:avLst/>
          </a:prstGeom>
        </p:spPr>
      </p:pic>
      <p:pic>
        <p:nvPicPr>
          <p:cNvPr id="66" name="Image 65" descr="Une image contenant Graphique, Police, graphism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558ABD88-A757-DF93-75F9-82C9F1C7518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2698" y="3671700"/>
            <a:ext cx="1123498" cy="1123498"/>
          </a:xfrm>
          <a:prstGeom prst="rect">
            <a:avLst/>
          </a:prstGeom>
        </p:spPr>
      </p:pic>
      <p:pic>
        <p:nvPicPr>
          <p:cNvPr id="67" name="Image 66" descr="Une image contenant Graphique, Police, graphism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98BA165C-0C1C-4538-F477-0CF01714D9E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7621" y="4359900"/>
            <a:ext cx="907925" cy="907925"/>
          </a:xfrm>
          <a:prstGeom prst="rect">
            <a:avLst/>
          </a:prstGeom>
        </p:spPr>
      </p:pic>
      <p:grpSp>
        <p:nvGrpSpPr>
          <p:cNvPr id="68" name="Groupe 67">
            <a:extLst>
              <a:ext uri="{FF2B5EF4-FFF2-40B4-BE49-F238E27FC236}">
                <a16:creationId xmlns:a16="http://schemas.microsoft.com/office/drawing/2014/main" id="{47B2C7F2-0D1C-BB25-8EC4-41147B1F42AE}"/>
              </a:ext>
            </a:extLst>
          </p:cNvPr>
          <p:cNvGrpSpPr/>
          <p:nvPr/>
        </p:nvGrpSpPr>
        <p:grpSpPr>
          <a:xfrm rot="17942492">
            <a:off x="1376473" y="3678136"/>
            <a:ext cx="912283" cy="666926"/>
            <a:chOff x="5580707" y="3041939"/>
            <a:chExt cx="1030767" cy="1005757"/>
          </a:xfrm>
        </p:grpSpPr>
        <p:sp>
          <p:nvSpPr>
            <p:cNvPr id="69" name="Éclair 68">
              <a:extLst>
                <a:ext uri="{FF2B5EF4-FFF2-40B4-BE49-F238E27FC236}">
                  <a16:creationId xmlns:a16="http://schemas.microsoft.com/office/drawing/2014/main" id="{972F8894-811F-B1A9-0C68-B27A486392EC}"/>
                </a:ext>
              </a:extLst>
            </p:cNvPr>
            <p:cNvSpPr/>
            <p:nvPr/>
          </p:nvSpPr>
          <p:spPr>
            <a:xfrm rot="4498388">
              <a:off x="5761766" y="2877704"/>
              <a:ext cx="685474" cy="1013943"/>
            </a:xfrm>
            <a:prstGeom prst="lightningBol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0" name="Triangle isocèle 69">
              <a:extLst>
                <a:ext uri="{FF2B5EF4-FFF2-40B4-BE49-F238E27FC236}">
                  <a16:creationId xmlns:a16="http://schemas.microsoft.com/office/drawing/2014/main" id="{4E667042-1FE6-0ED2-2624-E17B0C68C958}"/>
                </a:ext>
              </a:extLst>
            </p:cNvPr>
            <p:cNvSpPr/>
            <p:nvPr/>
          </p:nvSpPr>
          <p:spPr>
            <a:xfrm rot="13162928">
              <a:off x="5580707" y="3580552"/>
              <a:ext cx="270843" cy="467144"/>
            </a:xfrm>
            <a:prstGeom prst="triangl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05" name="Trapèze 104">
            <a:extLst>
              <a:ext uri="{FF2B5EF4-FFF2-40B4-BE49-F238E27FC236}">
                <a16:creationId xmlns:a16="http://schemas.microsoft.com/office/drawing/2014/main" id="{5115954E-B6FC-CC52-0F01-3FAD41F4CA62}"/>
              </a:ext>
            </a:extLst>
          </p:cNvPr>
          <p:cNvSpPr/>
          <p:nvPr/>
        </p:nvSpPr>
        <p:spPr>
          <a:xfrm rot="5400000">
            <a:off x="4874122" y="5802382"/>
            <a:ext cx="357025" cy="409039"/>
          </a:xfrm>
          <a:prstGeom prst="trapezoid">
            <a:avLst>
              <a:gd name="adj" fmla="val 35651"/>
            </a:avLst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grpSp>
        <p:nvGrpSpPr>
          <p:cNvPr id="114" name="Groupe 113">
            <a:extLst>
              <a:ext uri="{FF2B5EF4-FFF2-40B4-BE49-F238E27FC236}">
                <a16:creationId xmlns:a16="http://schemas.microsoft.com/office/drawing/2014/main" id="{4664A114-0F44-CD2C-FE3C-BA9EE98DAB0D}"/>
              </a:ext>
            </a:extLst>
          </p:cNvPr>
          <p:cNvGrpSpPr/>
          <p:nvPr/>
        </p:nvGrpSpPr>
        <p:grpSpPr>
          <a:xfrm>
            <a:off x="1079604" y="34804"/>
            <a:ext cx="1797394" cy="584775"/>
            <a:chOff x="6189132" y="949055"/>
            <a:chExt cx="1590321" cy="493312"/>
          </a:xfrm>
        </p:grpSpPr>
        <p:sp>
          <p:nvSpPr>
            <p:cNvPr id="115" name="Rectangle : coins arrondis 114">
              <a:extLst>
                <a:ext uri="{FF2B5EF4-FFF2-40B4-BE49-F238E27FC236}">
                  <a16:creationId xmlns:a16="http://schemas.microsoft.com/office/drawing/2014/main" id="{783D6A47-1ACB-C24E-5DA3-C9B1626DF057}"/>
                </a:ext>
              </a:extLst>
            </p:cNvPr>
            <p:cNvSpPr/>
            <p:nvPr/>
          </p:nvSpPr>
          <p:spPr>
            <a:xfrm>
              <a:off x="6189133" y="952365"/>
              <a:ext cx="1590320" cy="478869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16" name="ZoneTexte 115">
              <a:extLst>
                <a:ext uri="{FF2B5EF4-FFF2-40B4-BE49-F238E27FC236}">
                  <a16:creationId xmlns:a16="http://schemas.microsoft.com/office/drawing/2014/main" id="{CBC67B0F-DE21-0846-8451-67D4E14F0DEF}"/>
                </a:ext>
              </a:extLst>
            </p:cNvPr>
            <p:cNvSpPr txBox="1"/>
            <p:nvPr/>
          </p:nvSpPr>
          <p:spPr>
            <a:xfrm>
              <a:off x="6189132" y="949055"/>
              <a:ext cx="1590321" cy="4933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600" b="1" dirty="0"/>
                <a:t>Production of FFB</a:t>
              </a:r>
            </a:p>
          </p:txBody>
        </p:sp>
      </p:grpSp>
      <p:pic>
        <p:nvPicPr>
          <p:cNvPr id="121" name="Image 120">
            <a:extLst>
              <a:ext uri="{FF2B5EF4-FFF2-40B4-BE49-F238E27FC236}">
                <a16:creationId xmlns:a16="http://schemas.microsoft.com/office/drawing/2014/main" id="{3BCD9347-7F42-5E13-CE66-21CAC17F98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336088" y="6294352"/>
            <a:ext cx="484248" cy="484248"/>
          </a:xfrm>
          <a:prstGeom prst="rect">
            <a:avLst/>
          </a:prstGeom>
        </p:spPr>
      </p:pic>
      <p:grpSp>
        <p:nvGrpSpPr>
          <p:cNvPr id="122" name="Groupe 121">
            <a:extLst>
              <a:ext uri="{FF2B5EF4-FFF2-40B4-BE49-F238E27FC236}">
                <a16:creationId xmlns:a16="http://schemas.microsoft.com/office/drawing/2014/main" id="{08232122-5F24-585B-ADDE-88541CC24B87}"/>
              </a:ext>
            </a:extLst>
          </p:cNvPr>
          <p:cNvGrpSpPr/>
          <p:nvPr/>
        </p:nvGrpSpPr>
        <p:grpSpPr>
          <a:xfrm>
            <a:off x="7433330" y="5897953"/>
            <a:ext cx="321574" cy="339938"/>
            <a:chOff x="5580707" y="3041939"/>
            <a:chExt cx="1030767" cy="1005757"/>
          </a:xfrm>
        </p:grpSpPr>
        <p:sp>
          <p:nvSpPr>
            <p:cNvPr id="123" name="Éclair 122">
              <a:extLst>
                <a:ext uri="{FF2B5EF4-FFF2-40B4-BE49-F238E27FC236}">
                  <a16:creationId xmlns:a16="http://schemas.microsoft.com/office/drawing/2014/main" id="{CE5C64C6-22E7-2125-8725-BEA76CFB0E9E}"/>
                </a:ext>
              </a:extLst>
            </p:cNvPr>
            <p:cNvSpPr/>
            <p:nvPr/>
          </p:nvSpPr>
          <p:spPr>
            <a:xfrm rot="4498388">
              <a:off x="5761766" y="2877704"/>
              <a:ext cx="685474" cy="1013943"/>
            </a:xfrm>
            <a:prstGeom prst="lightningBol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4" name="Triangle isocèle 123">
              <a:extLst>
                <a:ext uri="{FF2B5EF4-FFF2-40B4-BE49-F238E27FC236}">
                  <a16:creationId xmlns:a16="http://schemas.microsoft.com/office/drawing/2014/main" id="{A98F65BC-2F42-6DA3-12F2-DA9A471E3864}"/>
                </a:ext>
              </a:extLst>
            </p:cNvPr>
            <p:cNvSpPr/>
            <p:nvPr/>
          </p:nvSpPr>
          <p:spPr>
            <a:xfrm rot="13162928">
              <a:off x="5580707" y="3580552"/>
              <a:ext cx="270843" cy="467144"/>
            </a:xfrm>
            <a:prstGeom prst="triangl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25" name="ZoneTexte 124">
            <a:extLst>
              <a:ext uri="{FF2B5EF4-FFF2-40B4-BE49-F238E27FC236}">
                <a16:creationId xmlns:a16="http://schemas.microsoft.com/office/drawing/2014/main" id="{930F260E-5364-4F71-D6F3-CFB8F30725FD}"/>
              </a:ext>
            </a:extLst>
          </p:cNvPr>
          <p:cNvSpPr txBox="1"/>
          <p:nvPr/>
        </p:nvSpPr>
        <p:spPr>
          <a:xfrm>
            <a:off x="5308546" y="5751867"/>
            <a:ext cx="18320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 err="1"/>
              <a:t>Number</a:t>
            </a:r>
            <a:r>
              <a:rPr lang="fr-FR" sz="1400" b="1" dirty="0"/>
              <a:t> of </a:t>
            </a:r>
            <a:r>
              <a:rPr lang="fr-FR" sz="1400" b="1" dirty="0" err="1"/>
              <a:t>actors</a:t>
            </a:r>
            <a:r>
              <a:rPr lang="fr-FR" sz="1400" b="1" dirty="0"/>
              <a:t> at </a:t>
            </a:r>
            <a:r>
              <a:rPr lang="fr-FR" sz="1400" b="1" dirty="0" err="1"/>
              <a:t>each</a:t>
            </a:r>
            <a:r>
              <a:rPr lang="fr-FR" sz="1400" b="1" dirty="0"/>
              <a:t> stage</a:t>
            </a:r>
            <a:endParaRPr lang="fr-FR" sz="2800" b="1" dirty="0"/>
          </a:p>
        </p:txBody>
      </p:sp>
      <p:sp>
        <p:nvSpPr>
          <p:cNvPr id="126" name="ZoneTexte 125">
            <a:extLst>
              <a:ext uri="{FF2B5EF4-FFF2-40B4-BE49-F238E27FC236}">
                <a16:creationId xmlns:a16="http://schemas.microsoft.com/office/drawing/2014/main" id="{2030AF9B-B916-5B91-67FF-968DD50879BC}"/>
              </a:ext>
            </a:extLst>
          </p:cNvPr>
          <p:cNvSpPr txBox="1"/>
          <p:nvPr/>
        </p:nvSpPr>
        <p:spPr>
          <a:xfrm>
            <a:off x="7780008" y="5434208"/>
            <a:ext cx="20369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 err="1"/>
              <a:t>Industrial</a:t>
            </a:r>
            <a:r>
              <a:rPr lang="fr-FR" sz="1400" b="1" dirty="0"/>
              <a:t> plantations</a:t>
            </a:r>
            <a:endParaRPr lang="fr-FR" sz="2800" b="1" dirty="0"/>
          </a:p>
        </p:txBody>
      </p:sp>
      <p:sp>
        <p:nvSpPr>
          <p:cNvPr id="127" name="ZoneTexte 126">
            <a:extLst>
              <a:ext uri="{FF2B5EF4-FFF2-40B4-BE49-F238E27FC236}">
                <a16:creationId xmlns:a16="http://schemas.microsoft.com/office/drawing/2014/main" id="{8C13790B-09BE-3362-A616-35FC859FE317}"/>
              </a:ext>
            </a:extLst>
          </p:cNvPr>
          <p:cNvSpPr txBox="1"/>
          <p:nvPr/>
        </p:nvSpPr>
        <p:spPr>
          <a:xfrm>
            <a:off x="7771867" y="6382587"/>
            <a:ext cx="22078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 err="1"/>
              <a:t>Smallholder</a:t>
            </a:r>
            <a:r>
              <a:rPr lang="fr-FR" sz="1400" b="1" dirty="0"/>
              <a:t> plantations</a:t>
            </a:r>
            <a:endParaRPr lang="fr-FR" sz="2800" b="1" dirty="0"/>
          </a:p>
        </p:txBody>
      </p:sp>
      <p:sp>
        <p:nvSpPr>
          <p:cNvPr id="128" name="ZoneTexte 127">
            <a:extLst>
              <a:ext uri="{FF2B5EF4-FFF2-40B4-BE49-F238E27FC236}">
                <a16:creationId xmlns:a16="http://schemas.microsoft.com/office/drawing/2014/main" id="{A4F46431-856F-C811-1AD8-B051C956F095}"/>
              </a:ext>
            </a:extLst>
          </p:cNvPr>
          <p:cNvSpPr txBox="1"/>
          <p:nvPr/>
        </p:nvSpPr>
        <p:spPr>
          <a:xfrm>
            <a:off x="10373205" y="5430391"/>
            <a:ext cx="21537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/>
              <a:t>CPO </a:t>
            </a:r>
            <a:r>
              <a:rPr lang="fr-FR" sz="1400" b="1" dirty="0" err="1"/>
              <a:t>price</a:t>
            </a:r>
            <a:r>
              <a:rPr lang="fr-FR" sz="1400" b="1" dirty="0"/>
              <a:t> signal</a:t>
            </a:r>
            <a:endParaRPr lang="fr-FR" sz="2800" b="1" dirty="0"/>
          </a:p>
        </p:txBody>
      </p:sp>
      <p:pic>
        <p:nvPicPr>
          <p:cNvPr id="137" name="Image 136" descr="Une image contenant motif, capture d’écran, Rectangle, art&#10;&#10;Le contenu généré par l’IA peut être incorrect.">
            <a:extLst>
              <a:ext uri="{FF2B5EF4-FFF2-40B4-BE49-F238E27FC236}">
                <a16:creationId xmlns:a16="http://schemas.microsoft.com/office/drawing/2014/main" id="{A7B2CB35-3829-0978-435C-14945BBD422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992" y="668173"/>
            <a:ext cx="2319401" cy="1546267"/>
          </a:xfrm>
          <a:prstGeom prst="rect">
            <a:avLst/>
          </a:prstGeom>
        </p:spPr>
      </p:pic>
      <p:pic>
        <p:nvPicPr>
          <p:cNvPr id="139" name="Image 138" descr="Une image contenant motif, capture d’écran, Rectangle, art&#10;&#10;Le contenu généré par l’IA peut être incorrect.">
            <a:extLst>
              <a:ext uri="{FF2B5EF4-FFF2-40B4-BE49-F238E27FC236}">
                <a16:creationId xmlns:a16="http://schemas.microsoft.com/office/drawing/2014/main" id="{427196F1-6724-3BAA-BF32-5992ECEA314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751" y="2154471"/>
            <a:ext cx="2016001" cy="1344000"/>
          </a:xfrm>
          <a:prstGeom prst="rect">
            <a:avLst/>
          </a:prstGeom>
        </p:spPr>
      </p:pic>
      <p:sp>
        <p:nvSpPr>
          <p:cNvPr id="145" name="Flèche : en arc 144">
            <a:extLst>
              <a:ext uri="{FF2B5EF4-FFF2-40B4-BE49-F238E27FC236}">
                <a16:creationId xmlns:a16="http://schemas.microsoft.com/office/drawing/2014/main" id="{4793DE54-83CF-81F9-5BBF-7846AD522050}"/>
              </a:ext>
            </a:extLst>
          </p:cNvPr>
          <p:cNvSpPr/>
          <p:nvPr/>
        </p:nvSpPr>
        <p:spPr>
          <a:xfrm rot="3997304" flipV="1">
            <a:off x="2715276" y="4083076"/>
            <a:ext cx="1254541" cy="1817546"/>
          </a:xfrm>
          <a:prstGeom prst="circularArrow">
            <a:avLst>
              <a:gd name="adj1" fmla="val 5677"/>
              <a:gd name="adj2" fmla="val 714179"/>
              <a:gd name="adj3" fmla="val 13791297"/>
              <a:gd name="adj4" fmla="val 7184632"/>
              <a:gd name="adj5" fmla="val 14280"/>
            </a:avLst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48" name="Flèche : en arc 147">
            <a:extLst>
              <a:ext uri="{FF2B5EF4-FFF2-40B4-BE49-F238E27FC236}">
                <a16:creationId xmlns:a16="http://schemas.microsoft.com/office/drawing/2014/main" id="{8CCB9457-2CFC-E4FF-0210-B0B224CC0BF0}"/>
              </a:ext>
            </a:extLst>
          </p:cNvPr>
          <p:cNvSpPr/>
          <p:nvPr/>
        </p:nvSpPr>
        <p:spPr>
          <a:xfrm rot="6000445" flipV="1">
            <a:off x="2702749" y="737708"/>
            <a:ext cx="1317509" cy="2304192"/>
          </a:xfrm>
          <a:prstGeom prst="circularArrow">
            <a:avLst>
              <a:gd name="adj1" fmla="val 5677"/>
              <a:gd name="adj2" fmla="val 714179"/>
              <a:gd name="adj3" fmla="val 13791297"/>
              <a:gd name="adj4" fmla="val 6226415"/>
              <a:gd name="adj5" fmla="val 14280"/>
            </a:avLst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49" name="Flèche : en arc 148">
            <a:extLst>
              <a:ext uri="{FF2B5EF4-FFF2-40B4-BE49-F238E27FC236}">
                <a16:creationId xmlns:a16="http://schemas.microsoft.com/office/drawing/2014/main" id="{81CE224C-77CF-1B8B-B483-1A71DB9A7643}"/>
              </a:ext>
            </a:extLst>
          </p:cNvPr>
          <p:cNvSpPr/>
          <p:nvPr/>
        </p:nvSpPr>
        <p:spPr>
          <a:xfrm rot="15816301">
            <a:off x="2506475" y="1095425"/>
            <a:ext cx="1420881" cy="2461169"/>
          </a:xfrm>
          <a:prstGeom prst="circularArrow">
            <a:avLst>
              <a:gd name="adj1" fmla="val 5677"/>
              <a:gd name="adj2" fmla="val 714179"/>
              <a:gd name="adj3" fmla="val 13791297"/>
              <a:gd name="adj4" fmla="val 6104942"/>
              <a:gd name="adj5" fmla="val 14280"/>
            </a:avLst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50" name="Flèche : en arc 149">
            <a:extLst>
              <a:ext uri="{FF2B5EF4-FFF2-40B4-BE49-F238E27FC236}">
                <a16:creationId xmlns:a16="http://schemas.microsoft.com/office/drawing/2014/main" id="{9216F565-CBF8-3902-85E3-3EA62B4E6850}"/>
              </a:ext>
            </a:extLst>
          </p:cNvPr>
          <p:cNvSpPr/>
          <p:nvPr/>
        </p:nvSpPr>
        <p:spPr>
          <a:xfrm rot="18357511">
            <a:off x="2364728" y="2390114"/>
            <a:ext cx="1355817" cy="2473698"/>
          </a:xfrm>
          <a:prstGeom prst="circularArrow">
            <a:avLst>
              <a:gd name="adj1" fmla="val 5677"/>
              <a:gd name="adj2" fmla="val 714179"/>
              <a:gd name="adj3" fmla="val 13791297"/>
              <a:gd name="adj4" fmla="val 6104942"/>
              <a:gd name="adj5" fmla="val 14280"/>
            </a:avLst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52" name="Flèche : en arc 151">
            <a:extLst>
              <a:ext uri="{FF2B5EF4-FFF2-40B4-BE49-F238E27FC236}">
                <a16:creationId xmlns:a16="http://schemas.microsoft.com/office/drawing/2014/main" id="{4B2CE5F6-B053-9258-A7BA-E369CF9E8C91}"/>
              </a:ext>
            </a:extLst>
          </p:cNvPr>
          <p:cNvSpPr/>
          <p:nvPr/>
        </p:nvSpPr>
        <p:spPr>
          <a:xfrm rot="5055538" flipV="1">
            <a:off x="9992223" y="5873508"/>
            <a:ext cx="670249" cy="811836"/>
          </a:xfrm>
          <a:prstGeom prst="circularArrow">
            <a:avLst>
              <a:gd name="adj1" fmla="val 8549"/>
              <a:gd name="adj2" fmla="val 1197550"/>
              <a:gd name="adj3" fmla="val 13564331"/>
              <a:gd name="adj4" fmla="val 9641448"/>
              <a:gd name="adj5" fmla="val 13172"/>
            </a:avLst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58" name="ZoneTexte 157">
            <a:extLst>
              <a:ext uri="{FF2B5EF4-FFF2-40B4-BE49-F238E27FC236}">
                <a16:creationId xmlns:a16="http://schemas.microsoft.com/office/drawing/2014/main" id="{7FE379D1-61BE-1BC4-2C90-818939273630}"/>
              </a:ext>
            </a:extLst>
          </p:cNvPr>
          <p:cNvSpPr txBox="1"/>
          <p:nvPr/>
        </p:nvSpPr>
        <p:spPr>
          <a:xfrm>
            <a:off x="7779531" y="5935717"/>
            <a:ext cx="22434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 err="1"/>
              <a:t>Constraints</a:t>
            </a:r>
            <a:r>
              <a:rPr lang="fr-FR" sz="1400" b="1" dirty="0"/>
              <a:t>/facilitation</a:t>
            </a:r>
            <a:endParaRPr lang="fr-FR" sz="2800" b="1" dirty="0"/>
          </a:p>
        </p:txBody>
      </p:sp>
      <p:pic>
        <p:nvPicPr>
          <p:cNvPr id="159" name="Image 158" descr="Une image contenant motif, capture d’écran, Rectangle, art&#10;&#10;Le contenu généré par l’IA peut être incorrect.">
            <a:extLst>
              <a:ext uri="{FF2B5EF4-FFF2-40B4-BE49-F238E27FC236}">
                <a16:creationId xmlns:a16="http://schemas.microsoft.com/office/drawing/2014/main" id="{ABC740B5-3801-78C7-6A7C-B42D6BFB17F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232810" y="5364190"/>
            <a:ext cx="680647" cy="453765"/>
          </a:xfrm>
          <a:prstGeom prst="rect">
            <a:avLst/>
          </a:prstGeom>
        </p:spPr>
      </p:pic>
      <p:pic>
        <p:nvPicPr>
          <p:cNvPr id="161" name="Image 160" descr="Une image contenant noir, obscurité&#10;&#10;Le contenu généré par l’IA peut être incorrect.">
            <a:extLst>
              <a:ext uri="{FF2B5EF4-FFF2-40B4-BE49-F238E27FC236}">
                <a16:creationId xmlns:a16="http://schemas.microsoft.com/office/drawing/2014/main" id="{338F026E-0C17-042D-2FCA-45470776719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6382" y="2579979"/>
            <a:ext cx="609604" cy="609604"/>
          </a:xfrm>
          <a:prstGeom prst="rect">
            <a:avLst/>
          </a:prstGeom>
        </p:spPr>
      </p:pic>
      <p:pic>
        <p:nvPicPr>
          <p:cNvPr id="163" name="Image 162" descr="Une image contenant noir, obscurité&#10;&#10;Le contenu généré par l’IA peut être incorrect.">
            <a:extLst>
              <a:ext uri="{FF2B5EF4-FFF2-40B4-BE49-F238E27FC236}">
                <a16:creationId xmlns:a16="http://schemas.microsoft.com/office/drawing/2014/main" id="{D5775BD4-2DA3-D4CB-EF71-BFC84987007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6382" y="1764334"/>
            <a:ext cx="609604" cy="609604"/>
          </a:xfrm>
          <a:prstGeom prst="rect">
            <a:avLst/>
          </a:prstGeom>
        </p:spPr>
      </p:pic>
      <p:pic>
        <p:nvPicPr>
          <p:cNvPr id="165" name="Image 164" descr="Une image contenant noir, obscurité&#10;&#10;Le contenu généré par l’IA peut être incorrect.">
            <a:extLst>
              <a:ext uri="{FF2B5EF4-FFF2-40B4-BE49-F238E27FC236}">
                <a16:creationId xmlns:a16="http://schemas.microsoft.com/office/drawing/2014/main" id="{06103B7C-D6F7-DF58-1954-B07924B0E50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3563" y="4233415"/>
            <a:ext cx="609604" cy="609604"/>
          </a:xfrm>
          <a:prstGeom prst="rect">
            <a:avLst/>
          </a:prstGeom>
        </p:spPr>
      </p:pic>
      <p:pic>
        <p:nvPicPr>
          <p:cNvPr id="167" name="Image 166" descr="Une image contenant noir, obscurité&#10;&#10;Le contenu généré par l’IA peut être incorrect.">
            <a:extLst>
              <a:ext uri="{FF2B5EF4-FFF2-40B4-BE49-F238E27FC236}">
                <a16:creationId xmlns:a16="http://schemas.microsoft.com/office/drawing/2014/main" id="{86890AA2-EE96-0BC9-5832-94A9EFB6184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6382" y="3346391"/>
            <a:ext cx="609604" cy="609604"/>
          </a:xfrm>
          <a:prstGeom prst="rect">
            <a:avLst/>
          </a:prstGeom>
        </p:spPr>
      </p:pic>
      <p:sp>
        <p:nvSpPr>
          <p:cNvPr id="168" name="Flèche : en arc 167">
            <a:extLst>
              <a:ext uri="{FF2B5EF4-FFF2-40B4-BE49-F238E27FC236}">
                <a16:creationId xmlns:a16="http://schemas.microsoft.com/office/drawing/2014/main" id="{36742D78-94B4-D0D8-AB2F-13373DF2BE0E}"/>
              </a:ext>
            </a:extLst>
          </p:cNvPr>
          <p:cNvSpPr/>
          <p:nvPr/>
        </p:nvSpPr>
        <p:spPr>
          <a:xfrm rot="5055538" flipV="1">
            <a:off x="9999177" y="5387619"/>
            <a:ext cx="670249" cy="811836"/>
          </a:xfrm>
          <a:prstGeom prst="circularArrow">
            <a:avLst>
              <a:gd name="adj1" fmla="val 8549"/>
              <a:gd name="adj2" fmla="val 1197550"/>
              <a:gd name="adj3" fmla="val 13564331"/>
              <a:gd name="adj4" fmla="val 9641448"/>
              <a:gd name="adj5" fmla="val 13172"/>
            </a:avLst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pic>
        <p:nvPicPr>
          <p:cNvPr id="169" name="Image 168" descr="Une image contenant Graphique, Police, graphism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95FE7E24-613A-1942-C6B6-FA77C71EC28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9031" y="4051396"/>
            <a:ext cx="907925" cy="907925"/>
          </a:xfrm>
          <a:prstGeom prst="rect">
            <a:avLst/>
          </a:prstGeom>
        </p:spPr>
      </p:pic>
      <p:grpSp>
        <p:nvGrpSpPr>
          <p:cNvPr id="172" name="Groupe 171">
            <a:extLst>
              <a:ext uri="{FF2B5EF4-FFF2-40B4-BE49-F238E27FC236}">
                <a16:creationId xmlns:a16="http://schemas.microsoft.com/office/drawing/2014/main" id="{520A53A2-0BB0-47C7-B7D3-322A21F2B58D}"/>
              </a:ext>
            </a:extLst>
          </p:cNvPr>
          <p:cNvGrpSpPr/>
          <p:nvPr/>
        </p:nvGrpSpPr>
        <p:grpSpPr>
          <a:xfrm>
            <a:off x="4226054" y="37806"/>
            <a:ext cx="1797394" cy="584775"/>
            <a:chOff x="6189132" y="949055"/>
            <a:chExt cx="1590321" cy="493312"/>
          </a:xfrm>
        </p:grpSpPr>
        <p:sp>
          <p:nvSpPr>
            <p:cNvPr id="173" name="Rectangle : coins arrondis 172">
              <a:extLst>
                <a:ext uri="{FF2B5EF4-FFF2-40B4-BE49-F238E27FC236}">
                  <a16:creationId xmlns:a16="http://schemas.microsoft.com/office/drawing/2014/main" id="{E4911432-8190-24A1-A75F-3DB11D8FF1B7}"/>
                </a:ext>
              </a:extLst>
            </p:cNvPr>
            <p:cNvSpPr/>
            <p:nvPr/>
          </p:nvSpPr>
          <p:spPr>
            <a:xfrm>
              <a:off x="6189133" y="952365"/>
              <a:ext cx="1590320" cy="478869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74" name="ZoneTexte 173">
              <a:extLst>
                <a:ext uri="{FF2B5EF4-FFF2-40B4-BE49-F238E27FC236}">
                  <a16:creationId xmlns:a16="http://schemas.microsoft.com/office/drawing/2014/main" id="{CDB9E3C3-B0F8-9483-9CAB-282AEA6ECCAD}"/>
                </a:ext>
              </a:extLst>
            </p:cNvPr>
            <p:cNvSpPr txBox="1"/>
            <p:nvPr/>
          </p:nvSpPr>
          <p:spPr>
            <a:xfrm>
              <a:off x="6189132" y="949055"/>
              <a:ext cx="1590321" cy="4933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600" b="1" dirty="0" err="1"/>
                <a:t>Milling</a:t>
              </a:r>
              <a:r>
                <a:rPr lang="fr-FR" sz="1600" b="1" dirty="0"/>
                <a:t> FFB </a:t>
              </a:r>
              <a:r>
                <a:rPr lang="fr-FR" sz="1600" b="1" dirty="0" err="1"/>
                <a:t>into</a:t>
              </a:r>
              <a:r>
                <a:rPr lang="fr-FR" sz="1600" b="1" dirty="0"/>
                <a:t> CPO</a:t>
              </a:r>
            </a:p>
          </p:txBody>
        </p:sp>
      </p:grpSp>
      <p:grpSp>
        <p:nvGrpSpPr>
          <p:cNvPr id="177" name="Groupe 176">
            <a:extLst>
              <a:ext uri="{FF2B5EF4-FFF2-40B4-BE49-F238E27FC236}">
                <a16:creationId xmlns:a16="http://schemas.microsoft.com/office/drawing/2014/main" id="{E9EBB435-73D1-E0CC-DCE0-CC98A02BE0AB}"/>
              </a:ext>
            </a:extLst>
          </p:cNvPr>
          <p:cNvGrpSpPr/>
          <p:nvPr/>
        </p:nvGrpSpPr>
        <p:grpSpPr>
          <a:xfrm>
            <a:off x="7390985" y="41592"/>
            <a:ext cx="1797394" cy="584775"/>
            <a:chOff x="6189132" y="949055"/>
            <a:chExt cx="1590321" cy="493312"/>
          </a:xfrm>
        </p:grpSpPr>
        <p:sp>
          <p:nvSpPr>
            <p:cNvPr id="178" name="Rectangle : coins arrondis 177">
              <a:extLst>
                <a:ext uri="{FF2B5EF4-FFF2-40B4-BE49-F238E27FC236}">
                  <a16:creationId xmlns:a16="http://schemas.microsoft.com/office/drawing/2014/main" id="{160B3E6C-D497-CBCA-4E3C-21B85C9FA4F2}"/>
                </a:ext>
              </a:extLst>
            </p:cNvPr>
            <p:cNvSpPr/>
            <p:nvPr/>
          </p:nvSpPr>
          <p:spPr>
            <a:xfrm>
              <a:off x="6189133" y="952365"/>
              <a:ext cx="1590320" cy="478869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79" name="ZoneTexte 178">
              <a:extLst>
                <a:ext uri="{FF2B5EF4-FFF2-40B4-BE49-F238E27FC236}">
                  <a16:creationId xmlns:a16="http://schemas.microsoft.com/office/drawing/2014/main" id="{72568E98-3FD6-1B2E-4C44-0D8A9C3F3134}"/>
                </a:ext>
              </a:extLst>
            </p:cNvPr>
            <p:cNvSpPr txBox="1"/>
            <p:nvPr/>
          </p:nvSpPr>
          <p:spPr>
            <a:xfrm>
              <a:off x="6189132" y="949055"/>
              <a:ext cx="1590321" cy="4933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600" b="1" dirty="0"/>
                <a:t>Export &amp; </a:t>
              </a:r>
              <a:r>
                <a:rPr lang="fr-FR" sz="1600" b="1" dirty="0" err="1"/>
                <a:t>refining</a:t>
              </a:r>
              <a:r>
                <a:rPr lang="fr-FR" sz="1600" b="1" dirty="0"/>
                <a:t> of CPO </a:t>
              </a:r>
            </a:p>
          </p:txBody>
        </p:sp>
      </p:grpSp>
      <p:cxnSp>
        <p:nvCxnSpPr>
          <p:cNvPr id="181" name="Connecteur droit avec flèche 180">
            <a:extLst>
              <a:ext uri="{FF2B5EF4-FFF2-40B4-BE49-F238E27FC236}">
                <a16:creationId xmlns:a16="http://schemas.microsoft.com/office/drawing/2014/main" id="{CE9B4B6A-E1F1-A9DF-6B78-9BCC2DE61203}"/>
              </a:ext>
            </a:extLst>
          </p:cNvPr>
          <p:cNvCxnSpPr>
            <a:cxnSpLocks/>
            <a:stCxn id="116" idx="3"/>
            <a:endCxn id="174" idx="1"/>
          </p:cNvCxnSpPr>
          <p:nvPr/>
        </p:nvCxnSpPr>
        <p:spPr>
          <a:xfrm>
            <a:off x="2876998" y="327192"/>
            <a:ext cx="1349056" cy="3002"/>
          </a:xfrm>
          <a:prstGeom prst="straightConnector1">
            <a:avLst/>
          </a:prstGeom>
          <a:ln w="317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3" name="Connecteur droit avec flèche 182">
            <a:extLst>
              <a:ext uri="{FF2B5EF4-FFF2-40B4-BE49-F238E27FC236}">
                <a16:creationId xmlns:a16="http://schemas.microsoft.com/office/drawing/2014/main" id="{008A8013-2E3E-CA10-89B2-AEDCB7ACD5C5}"/>
              </a:ext>
            </a:extLst>
          </p:cNvPr>
          <p:cNvCxnSpPr>
            <a:cxnSpLocks/>
            <a:stCxn id="174" idx="3"/>
            <a:endCxn id="178" idx="1"/>
          </p:cNvCxnSpPr>
          <p:nvPr/>
        </p:nvCxnSpPr>
        <p:spPr>
          <a:xfrm flipV="1">
            <a:off x="6023448" y="329343"/>
            <a:ext cx="1367538" cy="851"/>
          </a:xfrm>
          <a:prstGeom prst="straightConnector1">
            <a:avLst/>
          </a:prstGeom>
          <a:ln w="317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6" name="Connecteur droit avec flèche 185">
            <a:extLst>
              <a:ext uri="{FF2B5EF4-FFF2-40B4-BE49-F238E27FC236}">
                <a16:creationId xmlns:a16="http://schemas.microsoft.com/office/drawing/2014/main" id="{3A1F2114-11E7-BF15-24DF-2770941A355B}"/>
              </a:ext>
            </a:extLst>
          </p:cNvPr>
          <p:cNvCxnSpPr>
            <a:cxnSpLocks/>
            <a:stCxn id="178" idx="3"/>
          </p:cNvCxnSpPr>
          <p:nvPr/>
        </p:nvCxnSpPr>
        <p:spPr>
          <a:xfrm>
            <a:off x="9188379" y="329343"/>
            <a:ext cx="1124020" cy="0"/>
          </a:xfrm>
          <a:prstGeom prst="straightConnector1">
            <a:avLst/>
          </a:prstGeom>
          <a:ln w="317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192" name="Groupe 191">
            <a:extLst>
              <a:ext uri="{FF2B5EF4-FFF2-40B4-BE49-F238E27FC236}">
                <a16:creationId xmlns:a16="http://schemas.microsoft.com/office/drawing/2014/main" id="{F04C1AF5-5E1F-6ADE-6C01-E985046E8B4A}"/>
              </a:ext>
            </a:extLst>
          </p:cNvPr>
          <p:cNvGrpSpPr/>
          <p:nvPr/>
        </p:nvGrpSpPr>
        <p:grpSpPr>
          <a:xfrm>
            <a:off x="10312400" y="40447"/>
            <a:ext cx="1797394" cy="567654"/>
            <a:chOff x="6189132" y="952365"/>
            <a:chExt cx="1590321" cy="478869"/>
          </a:xfrm>
        </p:grpSpPr>
        <p:sp>
          <p:nvSpPr>
            <p:cNvPr id="193" name="Rectangle : coins arrondis 192">
              <a:extLst>
                <a:ext uri="{FF2B5EF4-FFF2-40B4-BE49-F238E27FC236}">
                  <a16:creationId xmlns:a16="http://schemas.microsoft.com/office/drawing/2014/main" id="{ACCBA001-6876-6FB3-1E28-DE687E115431}"/>
                </a:ext>
              </a:extLst>
            </p:cNvPr>
            <p:cNvSpPr/>
            <p:nvPr/>
          </p:nvSpPr>
          <p:spPr>
            <a:xfrm>
              <a:off x="6189133" y="952365"/>
              <a:ext cx="1590320" cy="478869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94" name="ZoneTexte 193">
              <a:extLst>
                <a:ext uri="{FF2B5EF4-FFF2-40B4-BE49-F238E27FC236}">
                  <a16:creationId xmlns:a16="http://schemas.microsoft.com/office/drawing/2014/main" id="{2E18A6E3-24B4-5E57-B14B-4D6A14A5FDC2}"/>
                </a:ext>
              </a:extLst>
            </p:cNvPr>
            <p:cNvSpPr txBox="1"/>
            <p:nvPr/>
          </p:nvSpPr>
          <p:spPr>
            <a:xfrm>
              <a:off x="6189132" y="1048999"/>
              <a:ext cx="1590321" cy="2856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600" b="1" dirty="0" err="1"/>
                <a:t>Manufacturing</a:t>
              </a:r>
              <a:endParaRPr lang="fr-FR" sz="1600" b="1" dirty="0"/>
            </a:p>
          </p:txBody>
        </p:sp>
      </p:grpSp>
      <p:sp>
        <p:nvSpPr>
          <p:cNvPr id="217" name="ZoneTexte 216">
            <a:extLst>
              <a:ext uri="{FF2B5EF4-FFF2-40B4-BE49-F238E27FC236}">
                <a16:creationId xmlns:a16="http://schemas.microsoft.com/office/drawing/2014/main" id="{1925DDF8-9F96-A468-07C3-03D38CB4A11F}"/>
              </a:ext>
            </a:extLst>
          </p:cNvPr>
          <p:cNvSpPr txBox="1"/>
          <p:nvPr/>
        </p:nvSpPr>
        <p:spPr>
          <a:xfrm>
            <a:off x="5318144" y="5405347"/>
            <a:ext cx="18320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 err="1"/>
              <a:t>Material</a:t>
            </a:r>
            <a:r>
              <a:rPr lang="fr-FR" sz="1400" b="1" dirty="0"/>
              <a:t> flows</a:t>
            </a:r>
            <a:endParaRPr lang="fr-FR" sz="2800" b="1" dirty="0"/>
          </a:p>
        </p:txBody>
      </p:sp>
      <p:sp>
        <p:nvSpPr>
          <p:cNvPr id="232" name="Flèche : droite rayée 231">
            <a:extLst>
              <a:ext uri="{FF2B5EF4-FFF2-40B4-BE49-F238E27FC236}">
                <a16:creationId xmlns:a16="http://schemas.microsoft.com/office/drawing/2014/main" id="{0C4DDF17-4005-9596-19D3-8CF435FEAA4B}"/>
              </a:ext>
            </a:extLst>
          </p:cNvPr>
          <p:cNvSpPr/>
          <p:nvPr/>
        </p:nvSpPr>
        <p:spPr>
          <a:xfrm rot="10800000">
            <a:off x="4858356" y="4056450"/>
            <a:ext cx="815975" cy="364582"/>
          </a:xfrm>
          <a:prstGeom prst="stripedRightArrow">
            <a:avLst>
              <a:gd name="adj1" fmla="val 35536"/>
              <a:gd name="adj2" fmla="val 50000"/>
            </a:avLst>
          </a:prstGeom>
          <a:gradFill flip="none" rotWithShape="1">
            <a:gsLst>
              <a:gs pos="35000">
                <a:schemeClr val="accent1"/>
              </a:gs>
              <a:gs pos="87000">
                <a:srgbClr val="FFC000"/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3" name="Flèche : droite rayée 232">
            <a:extLst>
              <a:ext uri="{FF2B5EF4-FFF2-40B4-BE49-F238E27FC236}">
                <a16:creationId xmlns:a16="http://schemas.microsoft.com/office/drawing/2014/main" id="{1D49B3C7-5FD1-729C-D6A0-CBEE39B34ED7}"/>
              </a:ext>
            </a:extLst>
          </p:cNvPr>
          <p:cNvSpPr/>
          <p:nvPr/>
        </p:nvSpPr>
        <p:spPr>
          <a:xfrm rot="10800000">
            <a:off x="5302916" y="1872197"/>
            <a:ext cx="815975" cy="364582"/>
          </a:xfrm>
          <a:prstGeom prst="stripedRightArrow">
            <a:avLst>
              <a:gd name="adj1" fmla="val 35536"/>
              <a:gd name="adj2" fmla="val 50000"/>
            </a:avLst>
          </a:prstGeom>
          <a:gradFill flip="none" rotWithShape="1">
            <a:gsLst>
              <a:gs pos="35000">
                <a:schemeClr val="accent1"/>
              </a:gs>
              <a:gs pos="87000">
                <a:srgbClr val="FFC000"/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4" name="Flèche : droite rayée 233">
            <a:extLst>
              <a:ext uri="{FF2B5EF4-FFF2-40B4-BE49-F238E27FC236}">
                <a16:creationId xmlns:a16="http://schemas.microsoft.com/office/drawing/2014/main" id="{4C6115FA-1009-385A-B3AF-7DAA34A175D2}"/>
              </a:ext>
            </a:extLst>
          </p:cNvPr>
          <p:cNvSpPr/>
          <p:nvPr/>
        </p:nvSpPr>
        <p:spPr>
          <a:xfrm rot="10800000">
            <a:off x="10028714" y="6425980"/>
            <a:ext cx="338017" cy="238619"/>
          </a:xfrm>
          <a:prstGeom prst="stripedRightArrow">
            <a:avLst>
              <a:gd name="adj1" fmla="val 35536"/>
              <a:gd name="adj2" fmla="val 50000"/>
            </a:avLst>
          </a:prstGeom>
          <a:gradFill flip="none" rotWithShape="1">
            <a:gsLst>
              <a:gs pos="35000">
                <a:schemeClr val="accent1"/>
              </a:gs>
              <a:gs pos="87000">
                <a:srgbClr val="FFC000"/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5" name="ZoneTexte 234">
            <a:extLst>
              <a:ext uri="{FF2B5EF4-FFF2-40B4-BE49-F238E27FC236}">
                <a16:creationId xmlns:a16="http://schemas.microsoft.com/office/drawing/2014/main" id="{538F7B5D-CEEC-8E76-EA3F-49752C3CEC63}"/>
              </a:ext>
            </a:extLst>
          </p:cNvPr>
          <p:cNvSpPr txBox="1"/>
          <p:nvPr/>
        </p:nvSpPr>
        <p:spPr>
          <a:xfrm>
            <a:off x="10373205" y="6374768"/>
            <a:ext cx="21537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/>
              <a:t>Price </a:t>
            </a:r>
            <a:r>
              <a:rPr lang="fr-FR" sz="1400" b="1" dirty="0" err="1"/>
              <a:t>pass-through</a:t>
            </a:r>
            <a:endParaRPr lang="fr-FR" sz="2800" b="1" dirty="0"/>
          </a:p>
        </p:txBody>
      </p:sp>
      <p:sp>
        <p:nvSpPr>
          <p:cNvPr id="2" name="Légende : flèche vers la droite 1">
            <a:extLst>
              <a:ext uri="{FF2B5EF4-FFF2-40B4-BE49-F238E27FC236}">
                <a16:creationId xmlns:a16="http://schemas.microsoft.com/office/drawing/2014/main" id="{C35B2A07-A088-5EC1-66F0-66E7649502FB}"/>
              </a:ext>
            </a:extLst>
          </p:cNvPr>
          <p:cNvSpPr/>
          <p:nvPr/>
        </p:nvSpPr>
        <p:spPr>
          <a:xfrm rot="10800000">
            <a:off x="851479" y="775485"/>
            <a:ext cx="330695" cy="2609190"/>
          </a:xfrm>
          <a:prstGeom prst="rightArrowCallout">
            <a:avLst>
              <a:gd name="adj1" fmla="val 28840"/>
              <a:gd name="adj2" fmla="val 18475"/>
              <a:gd name="adj3" fmla="val 21160"/>
              <a:gd name="adj4" fmla="val 41935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2D1C99CB-F6B2-A6E6-A0C1-30B505AE228F}"/>
              </a:ext>
            </a:extLst>
          </p:cNvPr>
          <p:cNvSpPr txBox="1"/>
          <p:nvPr/>
        </p:nvSpPr>
        <p:spPr>
          <a:xfrm>
            <a:off x="5315969" y="6322811"/>
            <a:ext cx="19517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/>
              <a:t>CPO </a:t>
            </a:r>
            <a:r>
              <a:rPr lang="fr-FR" sz="1400" b="1" dirty="0" err="1"/>
              <a:t>price</a:t>
            </a:r>
            <a:r>
              <a:rPr lang="fr-FR" sz="1400" b="1" dirty="0"/>
              <a:t> </a:t>
            </a:r>
            <a:r>
              <a:rPr lang="fr-FR" sz="1400" b="1" dirty="0" err="1"/>
              <a:t>elasticity</a:t>
            </a:r>
            <a:r>
              <a:rPr lang="fr-FR" sz="1400" b="1" dirty="0"/>
              <a:t> of </a:t>
            </a:r>
            <a:r>
              <a:rPr lang="fr-FR" sz="1400" b="1" dirty="0" err="1"/>
              <a:t>deforestation</a:t>
            </a:r>
            <a:endParaRPr lang="fr-FR" sz="2800" b="1" dirty="0"/>
          </a:p>
        </p:txBody>
      </p:sp>
      <p:pic>
        <p:nvPicPr>
          <p:cNvPr id="6" name="Image 5" descr="Une image contenant vert, plant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CCB1348B-F61D-B4FC-9770-0A2869B3FEA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3542" y="-164567"/>
            <a:ext cx="956883" cy="956883"/>
          </a:xfrm>
          <a:prstGeom prst="rect">
            <a:avLst/>
          </a:prstGeom>
        </p:spPr>
      </p:pic>
      <p:pic>
        <p:nvPicPr>
          <p:cNvPr id="7" name="Image 6" descr="Une image contenant vert, plant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CB0EF51F-E379-25E6-D7D7-E79C1D2A4F4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9175" y="559491"/>
            <a:ext cx="956883" cy="956883"/>
          </a:xfrm>
          <a:prstGeom prst="rect">
            <a:avLst/>
          </a:prstGeom>
        </p:spPr>
      </p:pic>
      <p:pic>
        <p:nvPicPr>
          <p:cNvPr id="8" name="Image 7" descr="Une image contenant vert, plant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B971BF7D-E674-A7BA-D7F9-2C6F79FAADD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1647" y="1282706"/>
            <a:ext cx="956883" cy="956883"/>
          </a:xfrm>
          <a:prstGeom prst="rect">
            <a:avLst/>
          </a:prstGeom>
        </p:spPr>
      </p:pic>
      <p:pic>
        <p:nvPicPr>
          <p:cNvPr id="9" name="Image 8" descr="Une image contenant vert, plant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C348C882-4775-7417-E176-DEFB7E9FBB2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4119" y="1985138"/>
            <a:ext cx="956883" cy="956883"/>
          </a:xfrm>
          <a:prstGeom prst="rect">
            <a:avLst/>
          </a:prstGeom>
        </p:spPr>
      </p:pic>
      <p:pic>
        <p:nvPicPr>
          <p:cNvPr id="12" name="Image 11" descr="Une image contenant vert, plant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B52B78B9-D034-4F5F-29A9-4DAB99CFE81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5182" y="2695708"/>
            <a:ext cx="956883" cy="956883"/>
          </a:xfrm>
          <a:prstGeom prst="rect">
            <a:avLst/>
          </a:prstGeom>
        </p:spPr>
      </p:pic>
      <p:pic>
        <p:nvPicPr>
          <p:cNvPr id="14" name="Image 13" descr="Une image contenant vert, plant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D556545C-9E6B-DCEB-B9F4-D9E3F388F39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0815" y="3426116"/>
            <a:ext cx="956883" cy="956883"/>
          </a:xfrm>
          <a:prstGeom prst="rect">
            <a:avLst/>
          </a:prstGeom>
        </p:spPr>
      </p:pic>
      <p:pic>
        <p:nvPicPr>
          <p:cNvPr id="15" name="Image 14" descr="Une image contenant vert, plant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1052CA04-EA20-5647-63F8-EEB89044197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3287" y="4142981"/>
            <a:ext cx="956883" cy="956883"/>
          </a:xfrm>
          <a:prstGeom prst="rect">
            <a:avLst/>
          </a:prstGeom>
        </p:spPr>
      </p:pic>
      <p:pic>
        <p:nvPicPr>
          <p:cNvPr id="16" name="Image 15" descr="Une image contenant vert, plant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EC4FB708-CA6F-97F2-0597-8F47DC684F4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5759" y="4858113"/>
            <a:ext cx="956883" cy="956883"/>
          </a:xfrm>
          <a:prstGeom prst="rect">
            <a:avLst/>
          </a:prstGeom>
        </p:spPr>
      </p:pic>
      <p:pic>
        <p:nvPicPr>
          <p:cNvPr id="17" name="Image 16" descr="Une image contenant vert, plant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18232088-7EBB-66FC-62A5-C1A0B4A6F62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7564" y="5583505"/>
            <a:ext cx="956883" cy="956883"/>
          </a:xfrm>
          <a:prstGeom prst="rect">
            <a:avLst/>
          </a:prstGeom>
        </p:spPr>
      </p:pic>
      <p:sp>
        <p:nvSpPr>
          <p:cNvPr id="20" name="Légende : flèche vers la droite 19">
            <a:extLst>
              <a:ext uri="{FF2B5EF4-FFF2-40B4-BE49-F238E27FC236}">
                <a16:creationId xmlns:a16="http://schemas.microsoft.com/office/drawing/2014/main" id="{93060703-DAC0-F24A-0B23-A3E5FD9DEFC1}"/>
              </a:ext>
            </a:extLst>
          </p:cNvPr>
          <p:cNvSpPr/>
          <p:nvPr/>
        </p:nvSpPr>
        <p:spPr>
          <a:xfrm rot="10800000">
            <a:off x="848977" y="4420493"/>
            <a:ext cx="330695" cy="1824732"/>
          </a:xfrm>
          <a:prstGeom prst="rightArrowCallout">
            <a:avLst>
              <a:gd name="adj1" fmla="val 28840"/>
              <a:gd name="adj2" fmla="val 18475"/>
              <a:gd name="adj3" fmla="val 21160"/>
              <a:gd name="adj4" fmla="val 41935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27" name="Groupe 26">
            <a:extLst>
              <a:ext uri="{FF2B5EF4-FFF2-40B4-BE49-F238E27FC236}">
                <a16:creationId xmlns:a16="http://schemas.microsoft.com/office/drawing/2014/main" id="{A001203D-A640-B236-9CC2-EACF5C202D25}"/>
              </a:ext>
            </a:extLst>
          </p:cNvPr>
          <p:cNvGrpSpPr/>
          <p:nvPr/>
        </p:nvGrpSpPr>
        <p:grpSpPr>
          <a:xfrm>
            <a:off x="4825176" y="6345930"/>
            <a:ext cx="476970" cy="365713"/>
            <a:chOff x="3567731" y="6286237"/>
            <a:chExt cx="476970" cy="365713"/>
          </a:xfrm>
        </p:grpSpPr>
        <p:sp>
          <p:nvSpPr>
            <p:cNvPr id="3" name="Légende : flèche vers la droite 2">
              <a:extLst>
                <a:ext uri="{FF2B5EF4-FFF2-40B4-BE49-F238E27FC236}">
                  <a16:creationId xmlns:a16="http://schemas.microsoft.com/office/drawing/2014/main" id="{530561AD-E358-0C47-1D8E-FBF79F61A180}"/>
                </a:ext>
              </a:extLst>
            </p:cNvPr>
            <p:cNvSpPr/>
            <p:nvPr/>
          </p:nvSpPr>
          <p:spPr>
            <a:xfrm rot="10800000">
              <a:off x="3919365" y="6333957"/>
              <a:ext cx="125336" cy="285652"/>
            </a:xfrm>
            <a:prstGeom prst="rightArrowCallout">
              <a:avLst>
                <a:gd name="adj1" fmla="val 28840"/>
                <a:gd name="adj2" fmla="val 18475"/>
                <a:gd name="adj3" fmla="val 21160"/>
                <a:gd name="adj4" fmla="val 41935"/>
              </a:avLst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pic>
          <p:nvPicPr>
            <p:cNvPr id="22" name="Image 21" descr="Une image contenant vert, plante, capture d’écran&#10;&#10;Le contenu généré par l’IA peut être incorrect.">
              <a:extLst>
                <a:ext uri="{FF2B5EF4-FFF2-40B4-BE49-F238E27FC236}">
                  <a16:creationId xmlns:a16="http://schemas.microsoft.com/office/drawing/2014/main" id="{73B32781-4BFB-52BA-421E-A263DF1EB1B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67731" y="6286237"/>
              <a:ext cx="365713" cy="365713"/>
            </a:xfrm>
            <a:prstGeom prst="rect">
              <a:avLst/>
            </a:prstGeom>
          </p:spPr>
        </p:pic>
      </p:grpSp>
      <p:grpSp>
        <p:nvGrpSpPr>
          <p:cNvPr id="39" name="Groupe 38">
            <a:extLst>
              <a:ext uri="{FF2B5EF4-FFF2-40B4-BE49-F238E27FC236}">
                <a16:creationId xmlns:a16="http://schemas.microsoft.com/office/drawing/2014/main" id="{117DE023-517B-6EA6-89B2-C9FAE52954A0}"/>
              </a:ext>
            </a:extLst>
          </p:cNvPr>
          <p:cNvGrpSpPr/>
          <p:nvPr/>
        </p:nvGrpSpPr>
        <p:grpSpPr>
          <a:xfrm>
            <a:off x="4825176" y="5501206"/>
            <a:ext cx="480273" cy="115353"/>
            <a:chOff x="3093658" y="6431965"/>
            <a:chExt cx="480273" cy="115353"/>
          </a:xfrm>
        </p:grpSpPr>
        <p:sp>
          <p:nvSpPr>
            <p:cNvPr id="40" name="Rectangle : coins arrondis 39">
              <a:extLst>
                <a:ext uri="{FF2B5EF4-FFF2-40B4-BE49-F238E27FC236}">
                  <a16:creationId xmlns:a16="http://schemas.microsoft.com/office/drawing/2014/main" id="{26EA8D3E-3CF3-B85E-A18C-D9B2103A2B0E}"/>
                </a:ext>
              </a:extLst>
            </p:cNvPr>
            <p:cNvSpPr/>
            <p:nvPr/>
          </p:nvSpPr>
          <p:spPr>
            <a:xfrm>
              <a:off x="3093658" y="6434302"/>
              <a:ext cx="143909" cy="113016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1" name="Rectangle : coins arrondis 40">
              <a:extLst>
                <a:ext uri="{FF2B5EF4-FFF2-40B4-BE49-F238E27FC236}">
                  <a16:creationId xmlns:a16="http://schemas.microsoft.com/office/drawing/2014/main" id="{914AB448-49A1-89C3-437D-5AC70F0BDDBA}"/>
                </a:ext>
              </a:extLst>
            </p:cNvPr>
            <p:cNvSpPr/>
            <p:nvPr/>
          </p:nvSpPr>
          <p:spPr>
            <a:xfrm>
              <a:off x="3430022" y="6431965"/>
              <a:ext cx="143909" cy="113016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cxnSp>
          <p:nvCxnSpPr>
            <p:cNvPr id="42" name="Connecteur droit avec flèche 41">
              <a:extLst>
                <a:ext uri="{FF2B5EF4-FFF2-40B4-BE49-F238E27FC236}">
                  <a16:creationId xmlns:a16="http://schemas.microsoft.com/office/drawing/2014/main" id="{582D4515-97D3-FC5A-D52B-18F761B3BA0A}"/>
                </a:ext>
              </a:extLst>
            </p:cNvPr>
            <p:cNvCxnSpPr>
              <a:cxnSpLocks/>
              <a:stCxn id="40" idx="3"/>
            </p:cNvCxnSpPr>
            <p:nvPr/>
          </p:nvCxnSpPr>
          <p:spPr>
            <a:xfrm>
              <a:off x="3237567" y="6490810"/>
              <a:ext cx="192617" cy="0"/>
            </a:xfrm>
            <a:prstGeom prst="straightConnector1">
              <a:avLst/>
            </a:prstGeom>
            <a:ln w="31750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43" name="Image 42" descr="Une image contenant vert, plant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381EE967-6A00-B4B0-1C2C-CA07B2E4909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5396" y="6243990"/>
            <a:ext cx="956883" cy="956883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D7E72CF6-B3E7-3BD7-F3A0-76DC0A6CB194}"/>
              </a:ext>
            </a:extLst>
          </p:cNvPr>
          <p:cNvSpPr txBox="1"/>
          <p:nvPr/>
        </p:nvSpPr>
        <p:spPr>
          <a:xfrm>
            <a:off x="10373204" y="5935717"/>
            <a:ext cx="21537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/>
              <a:t>FFB </a:t>
            </a:r>
            <a:r>
              <a:rPr lang="fr-FR" sz="1400" b="1" dirty="0" err="1"/>
              <a:t>price</a:t>
            </a:r>
            <a:r>
              <a:rPr lang="fr-FR" sz="1400" b="1" dirty="0"/>
              <a:t> signal</a:t>
            </a:r>
            <a:endParaRPr lang="fr-FR" sz="2800" b="1" dirty="0"/>
          </a:p>
        </p:txBody>
      </p:sp>
    </p:spTree>
    <p:extLst>
      <p:ext uri="{BB962C8B-B14F-4D97-AF65-F5344CB8AC3E}">
        <p14:creationId xmlns:p14="http://schemas.microsoft.com/office/powerpoint/2010/main" val="864033537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543</TotalTime>
  <Words>41</Words>
  <Application>Microsoft Office PowerPoint</Application>
  <PresentationFormat>Grand écran</PresentationFormat>
  <Paragraphs>13</Paragraphs>
  <Slides>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Thème Office</vt:lpstr>
      <vt:lpstr>Présentation PowerPoint</vt:lpstr>
    </vt:vector>
  </TitlesOfParts>
  <Company>L'Institut Agro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Valentin GUYE</dc:creator>
  <cp:lastModifiedBy>Valentin GUYE</cp:lastModifiedBy>
  <cp:revision>15</cp:revision>
  <dcterms:created xsi:type="dcterms:W3CDTF">2025-10-21T17:00:17Z</dcterms:created>
  <dcterms:modified xsi:type="dcterms:W3CDTF">2025-10-22T15:30:48Z</dcterms:modified>
</cp:coreProperties>
</file>

<file path=docProps/thumbnail.jpeg>
</file>